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8" r:id="rId3"/>
    <p:sldId id="259" r:id="rId4"/>
    <p:sldId id="257" r:id="rId5"/>
    <p:sldId id="261" r:id="rId6"/>
    <p:sldId id="262" r:id="rId7"/>
    <p:sldId id="260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88"/>
    <p:restoredTop sz="91409"/>
  </p:normalViewPr>
  <p:slideViewPr>
    <p:cSldViewPr snapToGrid="0" snapToObjects="1">
      <p:cViewPr varScale="1">
        <p:scale>
          <a:sx n="91" d="100"/>
          <a:sy n="91" d="100"/>
        </p:scale>
        <p:origin x="12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tiff>
</file>

<file path=ppt/media/image3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9B6C34-B2D7-294B-B7CA-5C6472C645F6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4BEF0E-B1C0-DF47-802A-7026D1AF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2622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6600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163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310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5927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8290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418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8635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1718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69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347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7326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0EFBA0-CDE4-E04B-A776-708B77CA5F3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772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Fast, Scalable Phrase-Based SMT Decoding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Hieu Hoang</a:t>
            </a:r>
          </a:p>
          <a:p>
            <a:r>
              <a:rPr lang="en-US" dirty="0" smtClean="0"/>
              <a:t>Nikolay </a:t>
            </a:r>
            <a:r>
              <a:rPr lang="en-US" dirty="0" err="1" smtClean="0"/>
              <a:t>Bogoychev</a:t>
            </a:r>
            <a:endParaRPr lang="en-US" dirty="0" smtClean="0"/>
          </a:p>
          <a:p>
            <a:r>
              <a:rPr lang="en-US" dirty="0" smtClean="0"/>
              <a:t>Lane Schwartz</a:t>
            </a:r>
          </a:p>
          <a:p>
            <a:r>
              <a:rPr lang="en-US" dirty="0" smtClean="0"/>
              <a:t>Marcin </a:t>
            </a:r>
            <a:r>
              <a:rPr lang="en-US" dirty="0" err="1" smtClean="0"/>
              <a:t>Junczys-Dowmunt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31253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management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Custom memory management</a:t>
            </a:r>
          </a:p>
          <a:p>
            <a:pPr lvl="1"/>
            <a:r>
              <a:rPr lang="en-US" dirty="0" smtClean="0"/>
              <a:t>Pooling</a:t>
            </a:r>
          </a:p>
          <a:p>
            <a:pPr lvl="1"/>
            <a:r>
              <a:rPr lang="en-US" dirty="0" smtClean="0"/>
              <a:t>1 pool-per-thread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Re-use memory after </a:t>
            </a:r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 each sentence decoding</a:t>
            </a:r>
          </a:p>
          <a:p>
            <a:pPr lvl="2"/>
            <a:r>
              <a:rPr lang="en-US" dirty="0" smtClean="0"/>
              <a:t>no free/destructors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High-churn </a:t>
            </a:r>
            <a:r>
              <a:rPr lang="en-US" dirty="0" err="1" smtClean="0"/>
              <a:t>datastructures</a:t>
            </a:r>
            <a:endParaRPr lang="en-US" dirty="0" smtClean="0"/>
          </a:p>
          <a:p>
            <a:pPr lvl="2"/>
            <a:r>
              <a:rPr lang="en-US" dirty="0" smtClean="0"/>
              <a:t>LIFO re-use queue</a:t>
            </a:r>
          </a:p>
          <a:p>
            <a:pPr lvl="2"/>
            <a:r>
              <a:rPr lang="en-US" dirty="0" smtClean="0"/>
              <a:t>Reduce memory consumption</a:t>
            </a:r>
          </a:p>
          <a:p>
            <a:pPr lvl="2"/>
            <a:r>
              <a:rPr lang="en-US" dirty="0" smtClean="0"/>
              <a:t>Increase CPU cache hits</a:t>
            </a:r>
          </a:p>
          <a:p>
            <a:pPr lvl="2"/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0805" y="2052100"/>
            <a:ext cx="6304671" cy="3898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0648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Management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6478768"/>
              </p:ext>
            </p:extLst>
          </p:nvPr>
        </p:nvGraphicFramePr>
        <p:xfrm>
          <a:off x="838197" y="1948861"/>
          <a:ext cx="9111940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0411"/>
                <a:gridCol w="1240411"/>
                <a:gridCol w="1132339"/>
                <a:gridCol w="1000763"/>
                <a:gridCol w="1124504"/>
                <a:gridCol w="1124504"/>
                <a:gridCol w="1124504"/>
                <a:gridCol w="11245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Memory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Phrase-table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Lex</a:t>
                      </a:r>
                      <a:r>
                        <a:rPr lang="en-US" baseline="0" dirty="0" smtClean="0"/>
                        <a:t> RO model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Search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Misc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Moses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 thread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45%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32 threads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0%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39%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Our Work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 thread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FF0000"/>
                          </a:solidFill>
                        </a:rPr>
                        <a:t>11%</a:t>
                      </a:r>
                      <a:endParaRPr lang="en-US" b="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47%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32 threads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FF0000"/>
                          </a:solidFill>
                        </a:rPr>
                        <a:t>13%</a:t>
                      </a:r>
                      <a:endParaRPr lang="en-US" b="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38%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19%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29%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822137" y="1305325"/>
            <a:ext cx="28931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%</a:t>
            </a:r>
            <a:r>
              <a:rPr lang="en-US" sz="2400" smtClean="0"/>
              <a:t>age decoding time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0134096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Stack Configuration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20837"/>
            <a:ext cx="10515600" cy="4756126"/>
          </a:xfrm>
        </p:spPr>
        <p:txBody>
          <a:bodyPr/>
          <a:lstStyle/>
          <a:p>
            <a:r>
              <a:rPr lang="en-US" dirty="0" smtClean="0"/>
              <a:t>Cardinality stacks</a:t>
            </a:r>
          </a:p>
          <a:p>
            <a:pPr lvl="1"/>
            <a:r>
              <a:rPr lang="en-US" dirty="0" smtClean="0"/>
              <a:t>Moses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2656254"/>
            <a:ext cx="6858000" cy="393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5663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 Configuration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36431"/>
            <a:ext cx="10515600" cy="4840532"/>
          </a:xfrm>
        </p:spPr>
        <p:txBody>
          <a:bodyPr/>
          <a:lstStyle/>
          <a:p>
            <a:r>
              <a:rPr lang="en-US" dirty="0"/>
              <a:t>Coverage </a:t>
            </a:r>
            <a:r>
              <a:rPr lang="en-US" dirty="0" smtClean="0"/>
              <a:t>stacks</a:t>
            </a:r>
          </a:p>
          <a:p>
            <a:r>
              <a:rPr lang="en-US" dirty="0" smtClean="0"/>
              <a:t>Less search errors</a:t>
            </a:r>
          </a:p>
          <a:p>
            <a:pPr lvl="1">
              <a:buFont typeface="Wingdings" charset="2"/>
              <a:buChar char="Ø"/>
            </a:pPr>
            <a:r>
              <a:rPr lang="en-US" dirty="0" smtClean="0"/>
              <a:t>Better model </a:t>
            </a:r>
            <a:r>
              <a:rPr lang="en-US" dirty="0"/>
              <a:t>s</a:t>
            </a:r>
            <a:r>
              <a:rPr lang="en-US" dirty="0" smtClean="0"/>
              <a:t>core</a:t>
            </a:r>
          </a:p>
          <a:p>
            <a:pPr lvl="1">
              <a:buFont typeface="Wingdings" charset="2"/>
              <a:buChar char="Ø"/>
            </a:pPr>
            <a:r>
              <a:rPr lang="en-US" dirty="0" smtClean="0"/>
              <a:t>Same amount of work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32146" y="4675456"/>
            <a:ext cx="1300145" cy="422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032146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292175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552204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802519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072262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40"/>
          <p:cNvGrpSpPr/>
          <p:nvPr/>
        </p:nvGrpSpPr>
        <p:grpSpPr>
          <a:xfrm>
            <a:off x="5782603" y="3198836"/>
            <a:ext cx="1300145" cy="422477"/>
            <a:chOff x="4558714" y="2284437"/>
            <a:chExt cx="1300145" cy="422477"/>
          </a:xfrm>
        </p:grpSpPr>
        <p:sp>
          <p:nvSpPr>
            <p:cNvPr id="10" name="Rectangle 9"/>
            <p:cNvSpPr/>
            <p:nvPr/>
          </p:nvSpPr>
          <p:spPr>
            <a:xfrm>
              <a:off x="4558714" y="228443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558714" y="228443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818743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078772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5343601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5598830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5782602" y="3762422"/>
            <a:ext cx="1300145" cy="422477"/>
            <a:chOff x="4558714" y="2284437"/>
            <a:chExt cx="1300145" cy="422477"/>
          </a:xfrm>
        </p:grpSpPr>
        <p:sp>
          <p:nvSpPr>
            <p:cNvPr id="43" name="Rectangle 42"/>
            <p:cNvSpPr/>
            <p:nvPr/>
          </p:nvSpPr>
          <p:spPr>
            <a:xfrm>
              <a:off x="4558714" y="228443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4558714" y="228443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4818743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5078772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5343601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5598830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5438829" y="5365965"/>
            <a:ext cx="1300145" cy="422477"/>
            <a:chOff x="4298684" y="3948907"/>
            <a:chExt cx="1300145" cy="422477"/>
          </a:xfrm>
        </p:grpSpPr>
        <p:sp>
          <p:nvSpPr>
            <p:cNvPr id="56" name="Rectangle 55"/>
            <p:cNvSpPr/>
            <p:nvPr/>
          </p:nvSpPr>
          <p:spPr>
            <a:xfrm>
              <a:off x="4298684" y="394890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/>
            <p:cNvSpPr/>
            <p:nvPr/>
          </p:nvSpPr>
          <p:spPr>
            <a:xfrm>
              <a:off x="4298684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4558713" y="394890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/>
            <p:cNvSpPr/>
            <p:nvPr/>
          </p:nvSpPr>
          <p:spPr>
            <a:xfrm>
              <a:off x="4818742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5098085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/>
            <p:cNvSpPr/>
            <p:nvPr/>
          </p:nvSpPr>
          <p:spPr>
            <a:xfrm>
              <a:off x="5338800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5438828" y="5965741"/>
            <a:ext cx="1300145" cy="422477"/>
            <a:chOff x="4298684" y="3948907"/>
            <a:chExt cx="1300145" cy="422477"/>
          </a:xfrm>
        </p:grpSpPr>
        <p:sp>
          <p:nvSpPr>
            <p:cNvPr id="64" name="Rectangle 63"/>
            <p:cNvSpPr/>
            <p:nvPr/>
          </p:nvSpPr>
          <p:spPr>
            <a:xfrm>
              <a:off x="4298684" y="394890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4298684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/>
            <p:cNvSpPr/>
            <p:nvPr/>
          </p:nvSpPr>
          <p:spPr>
            <a:xfrm>
              <a:off x="4558713" y="394890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/>
            <p:cNvSpPr/>
            <p:nvPr/>
          </p:nvSpPr>
          <p:spPr>
            <a:xfrm>
              <a:off x="4818742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/>
            <p:cNvSpPr/>
            <p:nvPr/>
          </p:nvSpPr>
          <p:spPr>
            <a:xfrm>
              <a:off x="5098085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/>
            <p:cNvSpPr/>
            <p:nvPr/>
          </p:nvSpPr>
          <p:spPr>
            <a:xfrm>
              <a:off x="5338800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7999276" y="3936055"/>
            <a:ext cx="1300145" cy="422477"/>
            <a:chOff x="6634674" y="2848022"/>
            <a:chExt cx="1300145" cy="422477"/>
          </a:xfrm>
        </p:grpSpPr>
        <p:sp>
          <p:nvSpPr>
            <p:cNvPr id="78" name="Rectangle 77"/>
            <p:cNvSpPr/>
            <p:nvPr/>
          </p:nvSpPr>
          <p:spPr>
            <a:xfrm>
              <a:off x="6634674" y="2848022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79" name="Rectangle 78"/>
            <p:cNvSpPr/>
            <p:nvPr/>
          </p:nvSpPr>
          <p:spPr>
            <a:xfrm>
              <a:off x="6634674" y="2848022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Rectangle 79"/>
            <p:cNvSpPr/>
            <p:nvPr/>
          </p:nvSpPr>
          <p:spPr>
            <a:xfrm>
              <a:off x="6894703" y="2848022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ectangle 80"/>
            <p:cNvSpPr/>
            <p:nvPr/>
          </p:nvSpPr>
          <p:spPr>
            <a:xfrm>
              <a:off x="7154732" y="2848022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Rectangle 81"/>
            <p:cNvSpPr/>
            <p:nvPr/>
          </p:nvSpPr>
          <p:spPr>
            <a:xfrm>
              <a:off x="7419561" y="2848022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Rectangle 82"/>
            <p:cNvSpPr/>
            <p:nvPr/>
          </p:nvSpPr>
          <p:spPr>
            <a:xfrm>
              <a:off x="7674790" y="2848022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4" name="Group 83"/>
          <p:cNvGrpSpPr/>
          <p:nvPr/>
        </p:nvGrpSpPr>
        <p:grpSpPr>
          <a:xfrm>
            <a:off x="7992772" y="4596113"/>
            <a:ext cx="1300145" cy="422477"/>
            <a:chOff x="6634674" y="2848022"/>
            <a:chExt cx="1300145" cy="422477"/>
          </a:xfrm>
        </p:grpSpPr>
        <p:sp>
          <p:nvSpPr>
            <p:cNvPr id="85" name="Rectangle 84"/>
            <p:cNvSpPr/>
            <p:nvPr/>
          </p:nvSpPr>
          <p:spPr>
            <a:xfrm>
              <a:off x="6634674" y="2848022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86" name="Rectangle 85"/>
            <p:cNvSpPr/>
            <p:nvPr/>
          </p:nvSpPr>
          <p:spPr>
            <a:xfrm>
              <a:off x="6634674" y="2848022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Rectangle 86"/>
            <p:cNvSpPr/>
            <p:nvPr/>
          </p:nvSpPr>
          <p:spPr>
            <a:xfrm>
              <a:off x="6894703" y="2848022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87"/>
            <p:cNvSpPr/>
            <p:nvPr/>
          </p:nvSpPr>
          <p:spPr>
            <a:xfrm>
              <a:off x="7154732" y="2848022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Rectangle 88"/>
            <p:cNvSpPr/>
            <p:nvPr/>
          </p:nvSpPr>
          <p:spPr>
            <a:xfrm>
              <a:off x="7419561" y="2848022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89"/>
            <p:cNvSpPr/>
            <p:nvPr/>
          </p:nvSpPr>
          <p:spPr>
            <a:xfrm>
              <a:off x="7674790" y="2848022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5312218" y="4892107"/>
            <a:ext cx="1545102" cy="1603387"/>
            <a:chOff x="4172073" y="3475049"/>
            <a:chExt cx="1545102" cy="160338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Group 92"/>
          <p:cNvGrpSpPr/>
          <p:nvPr/>
        </p:nvGrpSpPr>
        <p:grpSpPr>
          <a:xfrm>
            <a:off x="5652586" y="2716098"/>
            <a:ext cx="1545102" cy="1603387"/>
            <a:chOff x="4172073" y="3475049"/>
            <a:chExt cx="1545102" cy="1603387"/>
          </a:xfrm>
        </p:grpSpPr>
        <p:cxnSp>
          <p:nvCxnSpPr>
            <p:cNvPr id="94" name="Straight Connector 93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7" name="Group 96"/>
          <p:cNvGrpSpPr/>
          <p:nvPr/>
        </p:nvGrpSpPr>
        <p:grpSpPr>
          <a:xfrm>
            <a:off x="7877771" y="3517791"/>
            <a:ext cx="1545102" cy="1603387"/>
            <a:chOff x="4172073" y="3475049"/>
            <a:chExt cx="1545102" cy="1603387"/>
          </a:xfrm>
        </p:grpSpPr>
        <p:cxnSp>
          <p:nvCxnSpPr>
            <p:cNvPr id="98" name="Straight Connector 97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1" name="Group 100"/>
          <p:cNvGrpSpPr/>
          <p:nvPr/>
        </p:nvGrpSpPr>
        <p:grpSpPr>
          <a:xfrm>
            <a:off x="2937065" y="3696950"/>
            <a:ext cx="1545102" cy="1603387"/>
            <a:chOff x="4172073" y="3475049"/>
            <a:chExt cx="1545102" cy="1603387"/>
          </a:xfrm>
        </p:grpSpPr>
        <p:cxnSp>
          <p:nvCxnSpPr>
            <p:cNvPr id="102" name="Straight Connector 101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" name="Curved Connector 23"/>
          <p:cNvCxnSpPr/>
          <p:nvPr/>
        </p:nvCxnSpPr>
        <p:spPr>
          <a:xfrm flipV="1">
            <a:off x="3802519" y="3367313"/>
            <a:ext cx="1850067" cy="1092144"/>
          </a:xfrm>
          <a:prstGeom prst="curvedConnector3">
            <a:avLst>
              <a:gd name="adj1" fmla="val -398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urved Connector 28"/>
          <p:cNvCxnSpPr/>
          <p:nvPr/>
        </p:nvCxnSpPr>
        <p:spPr>
          <a:xfrm>
            <a:off x="3812233" y="5277092"/>
            <a:ext cx="1378745" cy="511350"/>
          </a:xfrm>
          <a:prstGeom prst="curvedConnector3">
            <a:avLst>
              <a:gd name="adj1" fmla="val -407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urved Connector 31"/>
          <p:cNvCxnSpPr/>
          <p:nvPr/>
        </p:nvCxnSpPr>
        <p:spPr>
          <a:xfrm flipV="1">
            <a:off x="6857319" y="5121178"/>
            <a:ext cx="1662015" cy="667264"/>
          </a:xfrm>
          <a:prstGeom prst="curvedConnector3">
            <a:avLst>
              <a:gd name="adj1" fmla="val 10247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urved Connector 34"/>
          <p:cNvCxnSpPr/>
          <p:nvPr/>
        </p:nvCxnSpPr>
        <p:spPr>
          <a:xfrm>
            <a:off x="7197687" y="3762422"/>
            <a:ext cx="680084" cy="342110"/>
          </a:xfrm>
          <a:prstGeom prst="curvedConnector3">
            <a:avLst>
              <a:gd name="adj1" fmla="val 5827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urved Connector 37"/>
          <p:cNvCxnSpPr/>
          <p:nvPr/>
        </p:nvCxnSpPr>
        <p:spPr>
          <a:xfrm flipV="1">
            <a:off x="9594166" y="3024553"/>
            <a:ext cx="1167618" cy="737869"/>
          </a:xfrm>
          <a:prstGeom prst="curvedConnector3">
            <a:avLst>
              <a:gd name="adj1" fmla="val 9337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Curved Connector 108"/>
          <p:cNvCxnSpPr/>
          <p:nvPr/>
        </p:nvCxnSpPr>
        <p:spPr>
          <a:xfrm>
            <a:off x="9466579" y="4758163"/>
            <a:ext cx="1295205" cy="542174"/>
          </a:xfrm>
          <a:prstGeom prst="curvedConnector3">
            <a:avLst>
              <a:gd name="adj1" fmla="val 9561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03820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 Configuration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36431"/>
            <a:ext cx="10515600" cy="4840532"/>
          </a:xfrm>
        </p:spPr>
        <p:txBody>
          <a:bodyPr/>
          <a:lstStyle/>
          <a:p>
            <a:r>
              <a:rPr lang="en-US" dirty="0" smtClean="0"/>
              <a:t>Coverage </a:t>
            </a:r>
            <a:r>
              <a:rPr lang="en-US" dirty="0" smtClean="0">
                <a:solidFill>
                  <a:srgbClr val="FF0000"/>
                </a:solidFill>
              </a:rPr>
              <a:t>and end position</a:t>
            </a:r>
            <a:r>
              <a:rPr lang="en-US" dirty="0" smtClean="0"/>
              <a:t> stacks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32146" y="4675456"/>
            <a:ext cx="1300145" cy="422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032146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292175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552204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802519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072262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40"/>
          <p:cNvGrpSpPr/>
          <p:nvPr/>
        </p:nvGrpSpPr>
        <p:grpSpPr>
          <a:xfrm>
            <a:off x="5782603" y="3198836"/>
            <a:ext cx="1300145" cy="422477"/>
            <a:chOff x="4558714" y="2284437"/>
            <a:chExt cx="1300145" cy="422477"/>
          </a:xfrm>
        </p:grpSpPr>
        <p:sp>
          <p:nvSpPr>
            <p:cNvPr id="10" name="Rectangle 9"/>
            <p:cNvSpPr/>
            <p:nvPr/>
          </p:nvSpPr>
          <p:spPr>
            <a:xfrm>
              <a:off x="4558714" y="228443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558714" y="228443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818743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078772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5343601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5598830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5782602" y="3762422"/>
            <a:ext cx="1300145" cy="422477"/>
            <a:chOff x="4558714" y="2284437"/>
            <a:chExt cx="1300145" cy="422477"/>
          </a:xfrm>
        </p:grpSpPr>
        <p:sp>
          <p:nvSpPr>
            <p:cNvPr id="43" name="Rectangle 42"/>
            <p:cNvSpPr/>
            <p:nvPr/>
          </p:nvSpPr>
          <p:spPr>
            <a:xfrm>
              <a:off x="4558714" y="228443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4558714" y="228443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4818743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5078772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5343601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5598830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5438829" y="5365965"/>
            <a:ext cx="1300145" cy="422477"/>
            <a:chOff x="4298684" y="3948907"/>
            <a:chExt cx="1300145" cy="422477"/>
          </a:xfrm>
        </p:grpSpPr>
        <p:sp>
          <p:nvSpPr>
            <p:cNvPr id="56" name="Rectangle 55"/>
            <p:cNvSpPr/>
            <p:nvPr/>
          </p:nvSpPr>
          <p:spPr>
            <a:xfrm>
              <a:off x="4298684" y="394890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/>
            <p:cNvSpPr/>
            <p:nvPr/>
          </p:nvSpPr>
          <p:spPr>
            <a:xfrm>
              <a:off x="4298684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4558713" y="394890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/>
            <p:cNvSpPr/>
            <p:nvPr/>
          </p:nvSpPr>
          <p:spPr>
            <a:xfrm>
              <a:off x="4818742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5098085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/>
            <p:cNvSpPr/>
            <p:nvPr/>
          </p:nvSpPr>
          <p:spPr>
            <a:xfrm>
              <a:off x="5338800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5438828" y="5965741"/>
            <a:ext cx="1300145" cy="422477"/>
            <a:chOff x="4298684" y="3948907"/>
            <a:chExt cx="1300145" cy="422477"/>
          </a:xfrm>
        </p:grpSpPr>
        <p:sp>
          <p:nvSpPr>
            <p:cNvPr id="64" name="Rectangle 63"/>
            <p:cNvSpPr/>
            <p:nvPr/>
          </p:nvSpPr>
          <p:spPr>
            <a:xfrm>
              <a:off x="4298684" y="394890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4298684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/>
            <p:cNvSpPr/>
            <p:nvPr/>
          </p:nvSpPr>
          <p:spPr>
            <a:xfrm>
              <a:off x="4558713" y="394890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/>
            <p:cNvSpPr/>
            <p:nvPr/>
          </p:nvSpPr>
          <p:spPr>
            <a:xfrm>
              <a:off x="4818742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/>
            <p:cNvSpPr/>
            <p:nvPr/>
          </p:nvSpPr>
          <p:spPr>
            <a:xfrm>
              <a:off x="5098085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/>
            <p:cNvSpPr/>
            <p:nvPr/>
          </p:nvSpPr>
          <p:spPr>
            <a:xfrm>
              <a:off x="5338800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8369444" y="2872970"/>
            <a:ext cx="1300145" cy="422477"/>
            <a:chOff x="8369444" y="2872970"/>
            <a:chExt cx="1300145" cy="422477"/>
          </a:xfrm>
        </p:grpSpPr>
        <p:sp>
          <p:nvSpPr>
            <p:cNvPr id="78" name="Rectangle 77"/>
            <p:cNvSpPr/>
            <p:nvPr/>
          </p:nvSpPr>
          <p:spPr>
            <a:xfrm>
              <a:off x="8369444" y="2872970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79" name="Rectangle 78"/>
            <p:cNvSpPr/>
            <p:nvPr/>
          </p:nvSpPr>
          <p:spPr>
            <a:xfrm>
              <a:off x="8369444" y="2872970"/>
              <a:ext cx="260029" cy="16847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Rectangle 79"/>
            <p:cNvSpPr/>
            <p:nvPr/>
          </p:nvSpPr>
          <p:spPr>
            <a:xfrm>
              <a:off x="8629473" y="2872970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ectangle 80"/>
            <p:cNvSpPr/>
            <p:nvPr/>
          </p:nvSpPr>
          <p:spPr>
            <a:xfrm>
              <a:off x="8889502" y="2872970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Rectangle 81"/>
            <p:cNvSpPr/>
            <p:nvPr/>
          </p:nvSpPr>
          <p:spPr>
            <a:xfrm>
              <a:off x="9154331" y="2872970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Rectangle 82"/>
            <p:cNvSpPr/>
            <p:nvPr/>
          </p:nvSpPr>
          <p:spPr>
            <a:xfrm>
              <a:off x="9409560" y="2872970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5312218" y="4892107"/>
            <a:ext cx="1545102" cy="1603387"/>
            <a:chOff x="4172073" y="3475049"/>
            <a:chExt cx="1545102" cy="160338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Group 92"/>
          <p:cNvGrpSpPr/>
          <p:nvPr/>
        </p:nvGrpSpPr>
        <p:grpSpPr>
          <a:xfrm>
            <a:off x="5652586" y="2716098"/>
            <a:ext cx="1545102" cy="1603387"/>
            <a:chOff x="4172073" y="3475049"/>
            <a:chExt cx="1545102" cy="1603387"/>
          </a:xfrm>
        </p:grpSpPr>
        <p:cxnSp>
          <p:nvCxnSpPr>
            <p:cNvPr id="94" name="Straight Connector 93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7" name="Group 96"/>
          <p:cNvGrpSpPr/>
          <p:nvPr/>
        </p:nvGrpSpPr>
        <p:grpSpPr>
          <a:xfrm>
            <a:off x="8247939" y="2454706"/>
            <a:ext cx="1545102" cy="1603387"/>
            <a:chOff x="4172073" y="3475049"/>
            <a:chExt cx="1545102" cy="1603387"/>
          </a:xfrm>
        </p:grpSpPr>
        <p:cxnSp>
          <p:nvCxnSpPr>
            <p:cNvPr id="98" name="Straight Connector 97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1" name="Group 100"/>
          <p:cNvGrpSpPr/>
          <p:nvPr/>
        </p:nvGrpSpPr>
        <p:grpSpPr>
          <a:xfrm>
            <a:off x="2937065" y="3696950"/>
            <a:ext cx="1545102" cy="1603387"/>
            <a:chOff x="4172073" y="3475049"/>
            <a:chExt cx="1545102" cy="1603387"/>
          </a:xfrm>
        </p:grpSpPr>
        <p:cxnSp>
          <p:nvCxnSpPr>
            <p:cNvPr id="102" name="Straight Connector 101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" name="Curved Connector 23"/>
          <p:cNvCxnSpPr/>
          <p:nvPr/>
        </p:nvCxnSpPr>
        <p:spPr>
          <a:xfrm flipV="1">
            <a:off x="3802519" y="3367313"/>
            <a:ext cx="1850067" cy="1092144"/>
          </a:xfrm>
          <a:prstGeom prst="curvedConnector3">
            <a:avLst>
              <a:gd name="adj1" fmla="val -398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urved Connector 28"/>
          <p:cNvCxnSpPr/>
          <p:nvPr/>
        </p:nvCxnSpPr>
        <p:spPr>
          <a:xfrm>
            <a:off x="3812233" y="5277092"/>
            <a:ext cx="1378745" cy="511350"/>
          </a:xfrm>
          <a:prstGeom prst="curvedConnector3">
            <a:avLst>
              <a:gd name="adj1" fmla="val -407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urved Connector 31"/>
          <p:cNvCxnSpPr/>
          <p:nvPr/>
        </p:nvCxnSpPr>
        <p:spPr>
          <a:xfrm flipV="1">
            <a:off x="6857319" y="5300337"/>
            <a:ext cx="1374962" cy="48810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urved Connector 34"/>
          <p:cNvCxnSpPr/>
          <p:nvPr/>
        </p:nvCxnSpPr>
        <p:spPr>
          <a:xfrm flipV="1">
            <a:off x="7211690" y="3001722"/>
            <a:ext cx="1027740" cy="449587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urved Connector 37"/>
          <p:cNvCxnSpPr/>
          <p:nvPr/>
        </p:nvCxnSpPr>
        <p:spPr>
          <a:xfrm flipV="1">
            <a:off x="9805691" y="2219339"/>
            <a:ext cx="1167618" cy="737869"/>
          </a:xfrm>
          <a:prstGeom prst="curvedConnector3">
            <a:avLst>
              <a:gd name="adj1" fmla="val 9337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Curved Connector 108"/>
          <p:cNvCxnSpPr/>
          <p:nvPr/>
        </p:nvCxnSpPr>
        <p:spPr>
          <a:xfrm>
            <a:off x="9807848" y="5242805"/>
            <a:ext cx="1295205" cy="542174"/>
          </a:xfrm>
          <a:prstGeom prst="curvedConnector3">
            <a:avLst>
              <a:gd name="adj1" fmla="val 9561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6" name="Group 75"/>
          <p:cNvGrpSpPr/>
          <p:nvPr/>
        </p:nvGrpSpPr>
        <p:grpSpPr>
          <a:xfrm>
            <a:off x="8352743" y="3449732"/>
            <a:ext cx="1300145" cy="422477"/>
            <a:chOff x="8369444" y="2872970"/>
            <a:chExt cx="1300145" cy="422477"/>
          </a:xfrm>
        </p:grpSpPr>
        <p:sp>
          <p:nvSpPr>
            <p:cNvPr id="77" name="Rectangle 76"/>
            <p:cNvSpPr/>
            <p:nvPr/>
          </p:nvSpPr>
          <p:spPr>
            <a:xfrm>
              <a:off x="8369444" y="2872970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105" name="Rectangle 104"/>
            <p:cNvSpPr/>
            <p:nvPr/>
          </p:nvSpPr>
          <p:spPr>
            <a:xfrm>
              <a:off x="8369444" y="2872970"/>
              <a:ext cx="260029" cy="16847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Rectangle 105"/>
            <p:cNvSpPr/>
            <p:nvPr/>
          </p:nvSpPr>
          <p:spPr>
            <a:xfrm>
              <a:off x="8629473" y="2872970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Rectangle 106"/>
            <p:cNvSpPr/>
            <p:nvPr/>
          </p:nvSpPr>
          <p:spPr>
            <a:xfrm>
              <a:off x="8889502" y="2872970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/>
            <p:cNvSpPr/>
            <p:nvPr/>
          </p:nvSpPr>
          <p:spPr>
            <a:xfrm>
              <a:off x="9154331" y="2872970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/>
            <p:cNvSpPr/>
            <p:nvPr/>
          </p:nvSpPr>
          <p:spPr>
            <a:xfrm>
              <a:off x="9409560" y="2872970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8374550" y="5174434"/>
            <a:ext cx="1300145" cy="422477"/>
            <a:chOff x="8374550" y="5174434"/>
            <a:chExt cx="1300145" cy="422477"/>
          </a:xfrm>
        </p:grpSpPr>
        <p:sp>
          <p:nvSpPr>
            <p:cNvPr id="112" name="Rectangle 111"/>
            <p:cNvSpPr/>
            <p:nvPr/>
          </p:nvSpPr>
          <p:spPr>
            <a:xfrm>
              <a:off x="8374550" y="5174434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/>
            <p:cNvSpPr/>
            <p:nvPr/>
          </p:nvSpPr>
          <p:spPr>
            <a:xfrm>
              <a:off x="8374550" y="5174434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/>
            <p:cNvSpPr/>
            <p:nvPr/>
          </p:nvSpPr>
          <p:spPr>
            <a:xfrm>
              <a:off x="8634579" y="5174434"/>
              <a:ext cx="260029" cy="16847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/>
            <p:cNvSpPr/>
            <p:nvPr/>
          </p:nvSpPr>
          <p:spPr>
            <a:xfrm>
              <a:off x="8894608" y="5174434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/>
            <p:cNvSpPr/>
            <p:nvPr/>
          </p:nvSpPr>
          <p:spPr>
            <a:xfrm>
              <a:off x="9145815" y="5174434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Rectangle 116"/>
            <p:cNvSpPr/>
            <p:nvPr/>
          </p:nvSpPr>
          <p:spPr>
            <a:xfrm>
              <a:off x="9414666" y="5174434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5" name="Group 124"/>
          <p:cNvGrpSpPr/>
          <p:nvPr/>
        </p:nvGrpSpPr>
        <p:grpSpPr>
          <a:xfrm>
            <a:off x="8247939" y="4700576"/>
            <a:ext cx="1545102" cy="1603387"/>
            <a:chOff x="4172073" y="3475049"/>
            <a:chExt cx="1545102" cy="1603387"/>
          </a:xfrm>
        </p:grpSpPr>
        <p:cxnSp>
          <p:nvCxnSpPr>
            <p:cNvPr id="126" name="Straight Connector 125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9" name="Group 128"/>
          <p:cNvGrpSpPr/>
          <p:nvPr/>
        </p:nvGrpSpPr>
        <p:grpSpPr>
          <a:xfrm>
            <a:off x="8374548" y="5679711"/>
            <a:ext cx="1300145" cy="422477"/>
            <a:chOff x="8374550" y="5174434"/>
            <a:chExt cx="1300145" cy="422477"/>
          </a:xfrm>
        </p:grpSpPr>
        <p:sp>
          <p:nvSpPr>
            <p:cNvPr id="130" name="Rectangle 129"/>
            <p:cNvSpPr/>
            <p:nvPr/>
          </p:nvSpPr>
          <p:spPr>
            <a:xfrm>
              <a:off x="8374550" y="5174434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Rectangle 130"/>
            <p:cNvSpPr/>
            <p:nvPr/>
          </p:nvSpPr>
          <p:spPr>
            <a:xfrm>
              <a:off x="8374550" y="5174434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Rectangle 131"/>
            <p:cNvSpPr/>
            <p:nvPr/>
          </p:nvSpPr>
          <p:spPr>
            <a:xfrm>
              <a:off x="8634579" y="5174434"/>
              <a:ext cx="260029" cy="16847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Rectangle 132"/>
            <p:cNvSpPr/>
            <p:nvPr/>
          </p:nvSpPr>
          <p:spPr>
            <a:xfrm>
              <a:off x="8894608" y="5174434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Rectangle 133"/>
            <p:cNvSpPr/>
            <p:nvPr/>
          </p:nvSpPr>
          <p:spPr>
            <a:xfrm>
              <a:off x="9145815" y="5174434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Rectangle 134"/>
            <p:cNvSpPr/>
            <p:nvPr/>
          </p:nvSpPr>
          <p:spPr>
            <a:xfrm>
              <a:off x="9414666" y="5174434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168913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Stack Configuration</a:t>
            </a: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5369" y="1350499"/>
            <a:ext cx="7321261" cy="5025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087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Phrase-Table Optimization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Compact phrase-table</a:t>
            </a:r>
          </a:p>
          <a:p>
            <a:pPr lvl="1"/>
            <a:r>
              <a:rPr lang="en-US" dirty="0" smtClean="0"/>
              <a:t>Compress target side</a:t>
            </a:r>
          </a:p>
          <a:p>
            <a:pPr lvl="2"/>
            <a:r>
              <a:rPr lang="en-US" dirty="0" smtClean="0"/>
              <a:t>Less space</a:t>
            </a:r>
          </a:p>
          <a:p>
            <a:pPr lvl="2"/>
            <a:r>
              <a:rPr lang="en-US" dirty="0" smtClean="0"/>
              <a:t>Less memory consumption</a:t>
            </a:r>
          </a:p>
          <a:p>
            <a:pPr lvl="1"/>
            <a:r>
              <a:rPr lang="en-US" dirty="0" smtClean="0"/>
              <a:t>Uncompressing</a:t>
            </a:r>
          </a:p>
          <a:p>
            <a:pPr lvl="2"/>
            <a:r>
              <a:rPr lang="en-US" dirty="0" smtClean="0"/>
              <a:t>CPU working memory</a:t>
            </a:r>
          </a:p>
          <a:p>
            <a:pPr lvl="2"/>
            <a:r>
              <a:rPr lang="en-US" dirty="0" smtClean="0"/>
              <a:t>Caching</a:t>
            </a:r>
          </a:p>
          <a:p>
            <a:pPr lvl="2"/>
            <a:r>
              <a:rPr lang="en-US" dirty="0" smtClean="0"/>
              <a:t>Locking</a:t>
            </a:r>
          </a:p>
          <a:p>
            <a:r>
              <a:rPr lang="en-US" dirty="0" smtClean="0"/>
              <a:t>Probing phrase-table</a:t>
            </a:r>
          </a:p>
          <a:p>
            <a:pPr lvl="1"/>
            <a:r>
              <a:rPr lang="en-US" dirty="0" err="1" smtClean="0"/>
              <a:t>KenLM</a:t>
            </a:r>
            <a:r>
              <a:rPr lang="en-US" dirty="0" smtClean="0"/>
              <a:t> random read </a:t>
            </a:r>
            <a:r>
              <a:rPr lang="en-US" dirty="0" err="1" smtClean="0"/>
              <a:t>datastructures</a:t>
            </a:r>
            <a:endParaRPr lang="en-US" dirty="0" smtClean="0"/>
          </a:p>
          <a:p>
            <a:pPr lvl="1"/>
            <a:r>
              <a:rPr lang="en-US" dirty="0" smtClean="0"/>
              <a:t>No compression/decompression</a:t>
            </a:r>
          </a:p>
          <a:p>
            <a:pPr lvl="1"/>
            <a:r>
              <a:rPr lang="en-US" dirty="0" smtClean="0"/>
              <a:t>No caching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32220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Phrase-Table Optimization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4661" y="1845090"/>
            <a:ext cx="7620000" cy="47117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63040" y="1406769"/>
            <a:ext cx="41781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Compact PT v. Probing PT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336662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7968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Fast Translation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10 years ago</a:t>
            </a:r>
          </a:p>
          <a:p>
            <a:pPr lvl="1"/>
            <a:r>
              <a:rPr lang="en-US" dirty="0" smtClean="0"/>
              <a:t>Limited memory (~16GB RAM)</a:t>
            </a:r>
          </a:p>
          <a:p>
            <a:pPr lvl="1"/>
            <a:r>
              <a:rPr lang="en-US" dirty="0" smtClean="0"/>
              <a:t>Limited cores (~4 cores)</a:t>
            </a:r>
          </a:p>
          <a:p>
            <a:pPr lvl="1"/>
            <a:r>
              <a:rPr lang="en-US" dirty="0" smtClean="0"/>
              <a:t>Sufficient disk space</a:t>
            </a:r>
          </a:p>
          <a:p>
            <a:pPr lvl="1"/>
            <a:r>
              <a:rPr lang="en-US" dirty="0" smtClean="0"/>
              <a:t>Slow disk drives</a:t>
            </a:r>
          </a:p>
          <a:p>
            <a:r>
              <a:rPr lang="en-US" dirty="0" smtClean="0"/>
              <a:t>Solutions</a:t>
            </a:r>
          </a:p>
          <a:p>
            <a:pPr lvl="1"/>
            <a:r>
              <a:rPr lang="en-US" dirty="0" smtClean="0"/>
              <a:t>Read-on-demand models</a:t>
            </a:r>
          </a:p>
          <a:p>
            <a:pPr lvl="1"/>
            <a:r>
              <a:rPr lang="en-US" dirty="0" smtClean="0"/>
              <a:t>Compressed representation</a:t>
            </a:r>
          </a:p>
          <a:p>
            <a:pPr lvl="1"/>
            <a:r>
              <a:rPr lang="en-US" dirty="0" smtClean="0"/>
              <a:t>Single-threaded efficiency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522616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Fast Translation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Today’s Servers</a:t>
            </a:r>
          </a:p>
          <a:p>
            <a:pPr lvl="1"/>
            <a:r>
              <a:rPr lang="en-US" dirty="0" smtClean="0"/>
              <a:t>Sufficient memory (~128GB)</a:t>
            </a:r>
          </a:p>
          <a:p>
            <a:pPr lvl="1"/>
            <a:r>
              <a:rPr lang="en-US" dirty="0" smtClean="0"/>
              <a:t>Large number of cores (+32 cores)</a:t>
            </a:r>
          </a:p>
          <a:p>
            <a:pPr lvl="1"/>
            <a:r>
              <a:rPr lang="en-US" dirty="0" smtClean="0"/>
              <a:t>Sufficient disk space</a:t>
            </a:r>
          </a:p>
          <a:p>
            <a:pPr lvl="1"/>
            <a:r>
              <a:rPr lang="en-US" dirty="0" smtClean="0"/>
              <a:t>Fast SSD/magnetic disks</a:t>
            </a:r>
          </a:p>
          <a:p>
            <a:r>
              <a:rPr lang="en-US" dirty="0" smtClean="0"/>
              <a:t>Challenge</a:t>
            </a:r>
          </a:p>
          <a:p>
            <a:pPr lvl="1"/>
            <a:r>
              <a:rPr lang="en-US" dirty="0" smtClean="0"/>
              <a:t>Make best use of hardware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6395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Multi-Core Scalability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Non-linear scaling</a:t>
            </a:r>
          </a:p>
          <a:p>
            <a:r>
              <a:rPr lang="en-US" dirty="0" smtClean="0"/>
              <a:t>Negative scaling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6326" y="1690688"/>
            <a:ext cx="7620000" cy="471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917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6326" y="1690688"/>
            <a:ext cx="7620000" cy="47117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Multi-Core Scalability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Non-linear scaling</a:t>
            </a:r>
          </a:p>
          <a:p>
            <a:r>
              <a:rPr lang="en-US" dirty="0" smtClean="0"/>
              <a:t>Negative scaling</a:t>
            </a:r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4994031" y="-365760"/>
            <a:ext cx="2968283" cy="5641145"/>
          </a:xfrm>
          <a:prstGeom prst="line">
            <a:avLst/>
          </a:prstGeom>
          <a:ln w="28575">
            <a:solidFill>
              <a:schemeClr val="accent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2092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6326" y="1690688"/>
            <a:ext cx="7620000" cy="47117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Multi-Core Scalability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Non-linear scaling</a:t>
            </a:r>
          </a:p>
          <a:p>
            <a:r>
              <a:rPr lang="en-US" dirty="0" smtClean="0"/>
              <a:t>Negative scaling</a:t>
            </a:r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4994031" y="-436098"/>
            <a:ext cx="3024554" cy="5711483"/>
          </a:xfrm>
          <a:prstGeom prst="line">
            <a:avLst/>
          </a:prstGeom>
          <a:ln w="28575">
            <a:solidFill>
              <a:schemeClr val="accent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4994031" y="-569626"/>
            <a:ext cx="2306179" cy="5845011"/>
          </a:xfrm>
          <a:prstGeom prst="line">
            <a:avLst/>
          </a:prstGeom>
          <a:ln w="28575">
            <a:solidFill>
              <a:schemeClr val="accent6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7134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 of Talk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Profiling</a:t>
            </a:r>
          </a:p>
          <a:p>
            <a:r>
              <a:rPr lang="en-US" dirty="0" smtClean="0"/>
              <a:t>Solution</a:t>
            </a:r>
          </a:p>
          <a:p>
            <a:pPr lvl="1"/>
            <a:r>
              <a:rPr lang="en-US" dirty="0" smtClean="0"/>
              <a:t>Re-implement decoder</a:t>
            </a:r>
          </a:p>
          <a:p>
            <a:pPr lvl="1"/>
            <a:r>
              <a:rPr lang="en-US" dirty="0" smtClean="0"/>
              <a:t>Prioritize speed and scalability</a:t>
            </a:r>
          </a:p>
          <a:p>
            <a:pPr lvl="1"/>
            <a:endParaRPr lang="en-US" dirty="0"/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Efficient memory management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Stack configuration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Phrase-table optimization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Lexicalized reordering model optimization</a:t>
            </a:r>
          </a:p>
          <a:p>
            <a:r>
              <a:rPr lang="en-US" dirty="0" smtClean="0"/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30257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Profiling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836136"/>
              </p:ext>
            </p:extLst>
          </p:nvPr>
        </p:nvGraphicFramePr>
        <p:xfrm>
          <a:off x="1822137" y="1948861"/>
          <a:ext cx="8128001" cy="138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0826"/>
                <a:gridCol w="1169233"/>
                <a:gridCol w="1033370"/>
                <a:gridCol w="1161143"/>
                <a:gridCol w="1161143"/>
                <a:gridCol w="1161143"/>
                <a:gridCol w="1161143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Memory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Phrase-table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Lex</a:t>
                      </a:r>
                      <a:r>
                        <a:rPr lang="en-US" baseline="0" dirty="0" smtClean="0"/>
                        <a:t> RO model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Search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Misc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 thread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24%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45%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32 threads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30%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0%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39%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822137" y="1305325"/>
            <a:ext cx="28931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%</a:t>
            </a:r>
            <a:r>
              <a:rPr lang="en-US" sz="2400" smtClean="0"/>
              <a:t>age decoding time</a:t>
            </a:r>
            <a:endParaRPr lang="en-US" sz="240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838200" y="3747541"/>
            <a:ext cx="10515600" cy="2429422"/>
          </a:xfrm>
        </p:spPr>
        <p:txBody>
          <a:bodyPr>
            <a:normAutofit/>
          </a:bodyPr>
          <a:lstStyle/>
          <a:p>
            <a:r>
              <a:rPr lang="en-US" dirty="0" smtClean="0"/>
              <a:t>Memory allocation &amp; de-allocation</a:t>
            </a:r>
          </a:p>
          <a:p>
            <a:pPr lvl="1"/>
            <a:r>
              <a:rPr lang="en-US" dirty="0" smtClean="0"/>
              <a:t>Increases with number of threads</a:t>
            </a:r>
          </a:p>
          <a:p>
            <a:pPr lvl="1"/>
            <a:r>
              <a:rPr lang="en-US" dirty="0" smtClean="0"/>
              <a:t>OS-level locking</a:t>
            </a:r>
          </a:p>
        </p:txBody>
      </p:sp>
    </p:spTree>
    <p:extLst>
      <p:ext uri="{BB962C8B-B14F-4D97-AF65-F5344CB8AC3E}">
        <p14:creationId xmlns:p14="http://schemas.microsoft.com/office/powerpoint/2010/main" val="810264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management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TCmalloc</a:t>
            </a:r>
            <a:endParaRPr lang="en-US" dirty="0" smtClean="0"/>
          </a:p>
          <a:p>
            <a:pPr lvl="1"/>
            <a:r>
              <a:rPr lang="en-US" dirty="0" smtClean="0"/>
              <a:t>C-library</a:t>
            </a:r>
          </a:p>
          <a:p>
            <a:pPr lvl="1"/>
            <a:r>
              <a:rPr lang="en-US" dirty="0" smtClean="0"/>
              <a:t>Replacement </a:t>
            </a:r>
          </a:p>
          <a:p>
            <a:pPr lvl="2"/>
            <a:r>
              <a:rPr lang="en-US" dirty="0" err="1" smtClean="0"/>
              <a:t>malloc</a:t>
            </a:r>
            <a:r>
              <a:rPr lang="en-US" dirty="0" smtClean="0"/>
              <a:t>/free</a:t>
            </a:r>
          </a:p>
          <a:p>
            <a:pPr lvl="1"/>
            <a:r>
              <a:rPr lang="en-US" dirty="0" smtClean="0"/>
              <a:t>Faster multi-threaded</a:t>
            </a:r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applications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1645444"/>
            <a:ext cx="7620000" cy="471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296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519</TotalTime>
  <Words>350</Words>
  <Application>Microsoft Macintosh PowerPoint</Application>
  <PresentationFormat>Widescreen</PresentationFormat>
  <Paragraphs>162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Calibri</vt:lpstr>
      <vt:lpstr>Calibri Light</vt:lpstr>
      <vt:lpstr>Wingdings</vt:lpstr>
      <vt:lpstr>Arial</vt:lpstr>
      <vt:lpstr>Office Theme</vt:lpstr>
      <vt:lpstr>Fast, Scalable Phrase-Based SMT Decoding</vt:lpstr>
      <vt:lpstr>Fast Translation</vt:lpstr>
      <vt:lpstr>Fast Translation</vt:lpstr>
      <vt:lpstr>Multi-Core Scalability</vt:lpstr>
      <vt:lpstr>Multi-Core Scalability</vt:lpstr>
      <vt:lpstr>Multi-Core Scalability</vt:lpstr>
      <vt:lpstr>Outline of Talk</vt:lpstr>
      <vt:lpstr>Profiling</vt:lpstr>
      <vt:lpstr>Memory management</vt:lpstr>
      <vt:lpstr>Memory management</vt:lpstr>
      <vt:lpstr>Memory Management</vt:lpstr>
      <vt:lpstr>Stack Configuration</vt:lpstr>
      <vt:lpstr>Stack Configuration</vt:lpstr>
      <vt:lpstr>Stack Configuration</vt:lpstr>
      <vt:lpstr>Stack Configuration</vt:lpstr>
      <vt:lpstr>Phrase-Table Optimization</vt:lpstr>
      <vt:lpstr>Phrase-Table Optimization</vt:lpstr>
      <vt:lpstr>PowerPoint Presentation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Fast, Scalable Phrase-Based SMT Decoding</dc:title>
  <dc:creator>Microsoft Office User</dc:creator>
  <cp:lastModifiedBy>Microsoft Office User</cp:lastModifiedBy>
  <cp:revision>127</cp:revision>
  <dcterms:created xsi:type="dcterms:W3CDTF">2016-10-25T10:27:36Z</dcterms:created>
  <dcterms:modified xsi:type="dcterms:W3CDTF">2016-10-26T12:02:18Z</dcterms:modified>
</cp:coreProperties>
</file>

<file path=docProps/thumbnail.jpeg>
</file>